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74" r:id="rId2"/>
    <p:sldId id="256" r:id="rId3"/>
    <p:sldId id="257" r:id="rId4"/>
    <p:sldId id="258" r:id="rId5"/>
    <p:sldId id="259" r:id="rId6"/>
    <p:sldId id="261" r:id="rId7"/>
    <p:sldId id="276" r:id="rId8"/>
    <p:sldId id="266" r:id="rId9"/>
    <p:sldId id="269" r:id="rId10"/>
    <p:sldId id="271" r:id="rId11"/>
    <p:sldId id="278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434B10-A01A-4D7F-9D97-3E2660132652}" type="datetimeFigureOut">
              <a:rPr lang="ar-IQ" smtClean="0"/>
              <a:t>21/04/1440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B397E1-BA83-4585-9E97-A4B2CC94BE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107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97E1-BA83-4585-9E97-A4B2CC94BE4D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000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5C86C2-FDB1-4CB0-AD87-D6E47A9DB62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9F3C77-E24B-4735-8860-84D69F9E657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IQ" sz="3200" dirty="0">
                <a:solidFill>
                  <a:srgbClr val="FF0000"/>
                </a:solidFill>
              </a:rPr>
              <a:t/>
            </a:r>
            <a:br>
              <a:rPr lang="ar-IQ" sz="3200" dirty="0">
                <a:solidFill>
                  <a:srgbClr val="FF0000"/>
                </a:solidFill>
              </a:rPr>
            </a:br>
            <a:r>
              <a:rPr lang="ar-IQ" sz="3200" dirty="0" smtClean="0">
                <a:solidFill>
                  <a:srgbClr val="FF0000"/>
                </a:solidFill>
              </a:rPr>
              <a:t/>
            </a:r>
            <a:br>
              <a:rPr lang="ar-IQ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cell biology lab 3</a:t>
            </a:r>
            <a:r>
              <a:rPr lang="ar-IQ" sz="3200" dirty="0" smtClean="0">
                <a:solidFill>
                  <a:srgbClr val="660066"/>
                </a:solidFill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ar-IQ" sz="3200" dirty="0" smtClean="0">
                <a:solidFill>
                  <a:srgbClr val="660066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Preparation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of permanent slides</a:t>
            </a:r>
            <a:r>
              <a:rPr lang="en-US" sz="1400" dirty="0"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1400" dirty="0">
                <a:effectLst/>
                <a:latin typeface="Calibri"/>
                <a:ea typeface="Calibri"/>
                <a:cs typeface="Arial"/>
              </a:rPr>
            </a:br>
            <a:endParaRPr lang="ar-IQ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Mounting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specimen is then mounted in appropriate mounting medium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r>
              <a:rPr lang="ar-IQ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43853" r="28570" b="23975"/>
          <a:stretch/>
        </p:blipFill>
        <p:spPr bwMode="auto">
          <a:xfrm>
            <a:off x="0" y="2060848"/>
            <a:ext cx="9144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8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288032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ar-IQ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Preparation of permanent slides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ar-IQ" sz="2700" dirty="0"/>
              <a:t> </a:t>
            </a:r>
            <a:r>
              <a:rPr lang="en-US" sz="2700" dirty="0">
                <a:solidFill>
                  <a:srgbClr val="00B0F0"/>
                </a:solidFill>
              </a:rPr>
              <a:t>There is </a:t>
            </a:r>
            <a:r>
              <a:rPr lang="en-US" sz="2700" b="1" dirty="0">
                <a:solidFill>
                  <a:srgbClr val="00B0F0"/>
                </a:solidFill>
              </a:rPr>
              <a:t>no single recipe </a:t>
            </a:r>
            <a:r>
              <a:rPr lang="en-US" sz="2700" dirty="0">
                <a:solidFill>
                  <a:srgbClr val="00B0F0"/>
                </a:solidFill>
              </a:rPr>
              <a:t>for making a permanent slide, as the preparation process depends much on the </a:t>
            </a:r>
            <a:br>
              <a:rPr lang="en-US" sz="2700" dirty="0">
                <a:solidFill>
                  <a:srgbClr val="00B0F0"/>
                </a:solidFill>
              </a:rPr>
            </a:br>
            <a:r>
              <a:rPr lang="en-US" sz="2700" b="1" dirty="0">
                <a:solidFill>
                  <a:srgbClr val="00B0F0"/>
                </a:solidFill>
              </a:rPr>
              <a:t>1- Nature of the specimen</a:t>
            </a:r>
            <a:r>
              <a:rPr lang="en-US" sz="2700" dirty="0">
                <a:solidFill>
                  <a:srgbClr val="00B0F0"/>
                </a:solidFill>
              </a:rPr>
              <a:t>.</a:t>
            </a:r>
            <a:br>
              <a:rPr lang="en-US" sz="2700" dirty="0">
                <a:solidFill>
                  <a:srgbClr val="00B0F0"/>
                </a:solidFill>
              </a:rPr>
            </a:br>
            <a:r>
              <a:rPr lang="en-US" sz="2700" b="1" dirty="0">
                <a:solidFill>
                  <a:srgbClr val="00B0F0"/>
                </a:solidFill>
              </a:rPr>
              <a:t>2- The mounting medium used</a:t>
            </a:r>
            <a:r>
              <a:rPr lang="en-US" sz="2700" dirty="0">
                <a:solidFill>
                  <a:srgbClr val="00B0F0"/>
                </a:solidFill>
              </a:rPr>
              <a:t>. </a:t>
            </a:r>
            <a:br>
              <a:rPr lang="en-US" sz="2700" dirty="0">
                <a:solidFill>
                  <a:srgbClr val="00B0F0"/>
                </a:solidFill>
              </a:rPr>
            </a:br>
            <a:r>
              <a:rPr lang="en-US" sz="2700" dirty="0">
                <a:solidFill>
                  <a:srgbClr val="00B0F0"/>
                </a:solidFill>
              </a:rPr>
              <a:t>We give a generic overview of the process, which has to be adapted to the specific specimen. </a:t>
            </a:r>
            <a:r>
              <a:rPr lang="en-US" sz="2700" dirty="0"/>
              <a:t/>
            </a:r>
            <a:br>
              <a:rPr lang="en-US" sz="2700" dirty="0"/>
            </a:br>
            <a:endParaRPr lang="ar-IQ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IQ" b="1" dirty="0"/>
              <a:t> </a:t>
            </a:r>
            <a:r>
              <a:rPr lang="en-US" sz="4400" b="1" dirty="0" smtClean="0">
                <a:solidFill>
                  <a:srgbClr val="FFC000"/>
                </a:solidFill>
              </a:rPr>
              <a:t>Method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Fixing</a:t>
            </a:r>
            <a:r>
              <a:rPr lang="en-US" sz="27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This kills the cells and preserves the specimen as well as prepares the specimen for staining.</a:t>
            </a:r>
            <a:br>
              <a:rPr lang="en-US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fixing solution is water-based and a wide range of different solutions exists</a:t>
            </a:r>
            <a:r>
              <a:rPr lang="en-US" sz="2700" dirty="0">
                <a:solidFill>
                  <a:srgbClr val="7030A0"/>
                </a:solidFill>
              </a:rPr>
              <a:t>.</a:t>
            </a:r>
            <a:br>
              <a:rPr lang="en-US" sz="2700" dirty="0">
                <a:solidFill>
                  <a:srgbClr val="7030A0"/>
                </a:solidFill>
              </a:rPr>
            </a:br>
            <a:endParaRPr lang="ar-IQ" sz="2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FFFF00"/>
                </a:solidFill>
              </a:rPr>
              <a:t>Types of chemical fixing agents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1- </a:t>
            </a:r>
            <a:r>
              <a:rPr lang="en-US" sz="2700" b="1" dirty="0" smtClean="0">
                <a:solidFill>
                  <a:schemeClr val="tx2">
                    <a:lumMod val="10000"/>
                  </a:schemeClr>
                </a:solidFill>
              </a:rPr>
              <a:t>Alcohol </a:t>
            </a:r>
            <a:r>
              <a:rPr lang="en-US" sz="2700" b="1" dirty="0">
                <a:solidFill>
                  <a:schemeClr val="tx2">
                    <a:lumMod val="10000"/>
                  </a:schemeClr>
                </a:solidFill>
              </a:rPr>
              <a:t>and acetic acid: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>This combination denatures proteins.</a:t>
            </a:r>
            <a:r>
              <a:rPr lang="ar-IQ" sz="27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>    </a:t>
            </a:r>
            <a:br>
              <a:rPr lang="en-US" sz="27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10000"/>
                  </a:schemeClr>
                </a:solidFill>
              </a:rPr>
              <a:t>2- </a:t>
            </a:r>
            <a:r>
              <a:rPr lang="en-US" sz="2700" b="1" dirty="0" smtClean="0">
                <a:solidFill>
                  <a:schemeClr val="tx2">
                    <a:lumMod val="10000"/>
                  </a:schemeClr>
                </a:solidFill>
              </a:rPr>
              <a:t>Aldehydes</a:t>
            </a:r>
            <a:r>
              <a:rPr lang="en-US" sz="27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>(such as formaldehyde):</a:t>
            </a:r>
            <a:r>
              <a:rPr lang="en-US" sz="27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>these react with amino groups in the specimen. </a:t>
            </a:r>
            <a:r>
              <a:rPr lang="en-US" sz="2700" b="1" dirty="0">
                <a:solidFill>
                  <a:schemeClr val="tx2">
                    <a:lumMod val="10000"/>
                  </a:schemeClr>
                </a:solidFill>
              </a:rPr>
              <a:t>     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27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10000"/>
                  </a:schemeClr>
                </a:solidFill>
              </a:rPr>
              <a:t>3- </a:t>
            </a:r>
            <a:r>
              <a:rPr lang="en-US" sz="2700" b="1" dirty="0" smtClean="0">
                <a:solidFill>
                  <a:schemeClr val="tx2">
                    <a:lumMod val="10000"/>
                  </a:schemeClr>
                </a:solidFill>
              </a:rPr>
              <a:t>Oxidation </a:t>
            </a:r>
            <a:r>
              <a:rPr lang="en-US" sz="2700" b="1" dirty="0">
                <a:solidFill>
                  <a:schemeClr val="tx2">
                    <a:lumMod val="10000"/>
                  </a:schemeClr>
                </a:solidFill>
              </a:rPr>
              <a:t>agents: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>these react with lipids.</a:t>
            </a:r>
            <a:br>
              <a:rPr lang="en-US" sz="27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10000"/>
                  </a:schemeClr>
                </a:solidFill>
              </a:rPr>
              <a:t>4- </a:t>
            </a:r>
            <a:r>
              <a:rPr lang="en-US" sz="2700" b="1" dirty="0" smtClean="0">
                <a:solidFill>
                  <a:schemeClr val="tx2">
                    <a:lumMod val="10000"/>
                  </a:schemeClr>
                </a:solidFill>
              </a:rPr>
              <a:t>Tanning </a:t>
            </a:r>
            <a:r>
              <a:rPr lang="en-US" sz="2700" b="1" dirty="0">
                <a:solidFill>
                  <a:schemeClr val="tx2">
                    <a:lumMod val="10000"/>
                  </a:schemeClr>
                </a:solidFill>
              </a:rPr>
              <a:t>agents: </a:t>
            </a:r>
            <a:r>
              <a:rPr lang="en-US" sz="2700" dirty="0">
                <a:solidFill>
                  <a:schemeClr val="tx2">
                    <a:lumMod val="10000"/>
                  </a:schemeClr>
                </a:solidFill>
              </a:rPr>
              <a:t>react with proteins and with amino groups.</a:t>
            </a:r>
            <a:br>
              <a:rPr lang="en-US" sz="27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ar-IQ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400" dirty="0"/>
              <a:t>-</a:t>
            </a:r>
            <a:r>
              <a:rPr lang="en-US" sz="4400" b="1" dirty="0" smtClean="0"/>
              <a:t> </a:t>
            </a:r>
            <a:r>
              <a:rPr lang="en-US" sz="2800" b="1" dirty="0">
                <a:solidFill>
                  <a:srgbClr val="00B050"/>
                </a:solidFill>
              </a:rPr>
              <a:t>Dehydration</a:t>
            </a:r>
            <a:r>
              <a:rPr lang="en-US" sz="2400" b="1" dirty="0" smtClean="0"/>
              <a:t>: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water in the specimen is slowly removed by placing it into subsequently higher concentrations of alcohol. Ex: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Ethyl alcohol  ,  Methyl </a:t>
            </a:r>
            <a:r>
              <a:rPr lang="ar-IQ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ar-IQ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ar-IQ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alcohol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ar-IQ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8750"/>
            <a:ext cx="5688632" cy="29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- </a:t>
            </a:r>
            <a:r>
              <a:rPr lang="en-US" sz="2700" b="1" dirty="0" smtClean="0">
                <a:solidFill>
                  <a:srgbClr val="FFC000"/>
                </a:solidFill>
              </a:rPr>
              <a:t>Infiltration </a:t>
            </a:r>
            <a:r>
              <a:rPr lang="en-US" sz="2700" b="1" dirty="0">
                <a:solidFill>
                  <a:srgbClr val="FFC000"/>
                </a:solidFill>
              </a:rPr>
              <a:t>or clearing</a:t>
            </a:r>
            <a:r>
              <a:rPr lang="en-US" sz="2700" b="1" dirty="0"/>
              <a:t>:</a:t>
            </a:r>
            <a:r>
              <a:rPr lang="en-US" sz="2700" dirty="0"/>
              <a:t> The alcohol is removed and replaced with a solvent, which is compatible to the embedding medium (usually paraffin). Often </a:t>
            </a:r>
            <a:r>
              <a:rPr lang="en-US" sz="2700" b="1" dirty="0"/>
              <a:t>xylene</a:t>
            </a:r>
            <a:r>
              <a:rPr lang="en-US" sz="2700" dirty="0"/>
              <a:t> is used.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- </a:t>
            </a:r>
            <a:r>
              <a:rPr lang="en-US" sz="2700" b="1" dirty="0" smtClean="0">
                <a:solidFill>
                  <a:srgbClr val="FFFF00"/>
                </a:solidFill>
              </a:rPr>
              <a:t>Embedding</a:t>
            </a:r>
            <a:r>
              <a:rPr lang="en-US" sz="2700" b="1" dirty="0"/>
              <a:t>: </a:t>
            </a:r>
            <a:r>
              <a:rPr lang="en-US" sz="2700" dirty="0"/>
              <a:t>The specimen is now embedded into paraffin, the paraffin block supports the specimen during </a:t>
            </a:r>
            <a:r>
              <a:rPr lang="en-US" sz="2700" dirty="0" err="1"/>
              <a:t>microtoming</a:t>
            </a:r>
            <a:r>
              <a:rPr lang="en-US" dirty="0"/>
              <a:t>.</a:t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42486" r="29090" b="9250"/>
          <a:stretch/>
        </p:blipFill>
        <p:spPr bwMode="auto">
          <a:xfrm>
            <a:off x="1043608" y="1051294"/>
            <a:ext cx="716124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0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Microtoming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specimen (in paraffin) is now cut into thin sections. </a:t>
            </a:r>
            <a:endParaRPr lang="ar-IQ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t="44058" r="28684" b="23360"/>
          <a:stretch/>
        </p:blipFill>
        <p:spPr bwMode="auto">
          <a:xfrm>
            <a:off x="1331640" y="2564904"/>
            <a:ext cx="64394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ar-IQ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ar-IQ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- </a:t>
            </a:r>
            <a:r>
              <a:rPr lang="en-US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Staining</a:t>
            </a:r>
            <a:r>
              <a:rPr lang="en-US" sz="2700" dirty="0" smtClean="0"/>
              <a:t>:  </a:t>
            </a:r>
            <a:r>
              <a:rPr lang="en-US" sz="2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sections are </a:t>
            </a:r>
            <a:r>
              <a:rPr lang="en-US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treated stain</a:t>
            </a:r>
            <a:r>
              <a:rPr lang="ar-IQ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5" t="27459" r="37326" b="26229"/>
          <a:stretch/>
        </p:blipFill>
        <p:spPr bwMode="auto">
          <a:xfrm>
            <a:off x="1979712" y="1124744"/>
            <a:ext cx="53977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Words>45</Words>
  <Application>Microsoft Office PowerPoint</Application>
  <PresentationFormat>On-screen Show (4:3)</PresentationFormat>
  <Paragraphs>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 The cell biology lab 3 Preparation of permanent slides </vt:lpstr>
      <vt:lpstr>  Preparation of permanent slides  There is no single recipe for making a permanent slide, as the preparation process depends much on the  1- Nature of the specimen. 2- The mounting medium used.  We give a generic overview of the process, which has to be adapted to the specific specimen.  </vt:lpstr>
      <vt:lpstr> Method Fixing: This kills the cells and preserves the specimen as well as prepares the specimen for staining. The fixing solution is water-based and a wide range of different solutions exists. </vt:lpstr>
      <vt:lpstr>  Types of chemical fixing agents 1- Alcohol and acetic acid: This combination denatures proteins.       2- Aldehydes (such as formaldehyde): these react with amino groups in the specimen.        3- Oxidation agents: these react with lipids. 4- Tanning agents: react with proteins and with amino groups.   </vt:lpstr>
      <vt:lpstr>- Dehydration: The water in the specimen is slowly removed by placing it into subsequently higher concentrations of alcohol. Ex: ( Ethyl alcohol  ,  Methyl  .alcohol ) </vt:lpstr>
      <vt:lpstr>  - Infiltration or clearing: The alcohol is removed and replaced with a solvent, which is compatible to the embedding medium (usually paraffin). Often xylene is used.  - Embedding: The specimen is now embedded into paraffin, the paraffin block supports the specimen during microtoming. </vt:lpstr>
      <vt:lpstr>PowerPoint Presentation</vt:lpstr>
      <vt:lpstr>-Microtoming : The specimen (in paraffin) is now cut into thin sections. </vt:lpstr>
      <vt:lpstr>     - Staining:  The sections are treated stain    </vt:lpstr>
      <vt:lpstr> -Mounting: The specimen is then mounted in appropriate mounting medium.     </vt:lpstr>
      <vt:lpstr>PowerPoint Presentation</vt:lpstr>
    </vt:vector>
  </TitlesOfParts>
  <Company>By DR.Ahmed Saker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permanent slides  There is no single recipe for making a permanent slide, as the preparation process depends much on the  1- Nature of the specimen. 2- The mounting medium used.  We give a generic overview of the process, which has to be adapted to the specific specimen.</dc:title>
  <dc:creator>ZANIB</dc:creator>
  <cp:lastModifiedBy>Nice</cp:lastModifiedBy>
  <cp:revision>20</cp:revision>
  <dcterms:created xsi:type="dcterms:W3CDTF">2018-09-07T16:49:05Z</dcterms:created>
  <dcterms:modified xsi:type="dcterms:W3CDTF">2018-12-29T11:04:43Z</dcterms:modified>
</cp:coreProperties>
</file>